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68" r:id="rId3"/>
    <p:sldId id="271" r:id="rId4"/>
    <p:sldId id="274" r:id="rId5"/>
    <p:sldId id="276" r:id="rId6"/>
    <p:sldId id="272" r:id="rId7"/>
    <p:sldId id="269" r:id="rId8"/>
    <p:sldId id="273" r:id="rId9"/>
    <p:sldId id="266"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04" autoAdjust="0"/>
  </p:normalViewPr>
  <p:slideViewPr>
    <p:cSldViewPr snapToGrid="0">
      <p:cViewPr varScale="1">
        <p:scale>
          <a:sx n="74" d="100"/>
          <a:sy n="74" d="100"/>
        </p:scale>
        <p:origin x="376" y="56"/>
      </p:cViewPr>
      <p:guideLst/>
    </p:cSldViewPr>
  </p:slideViewPr>
  <p:notesTextViewPr>
    <p:cViewPr>
      <p:scale>
        <a:sx n="100" d="100"/>
        <a:sy n="100" d="100"/>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4/23/2024</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63880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143239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407620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00662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13276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229596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4/23/2024</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4/23/2024</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7298965"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link.springer.com/chapter/10.1007/978-3-030-01234-2_49" TargetMode="External"/><Relationship Id="rId4" Type="http://schemas.openxmlformats.org/officeDocument/2006/relationships/hyperlink" Target="https://link.springer.com/chapter/10.1007/978-3-319-24574-4_2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r>
              <a:rPr lang="en-US" sz="3600" dirty="0">
                <a:latin typeface="Franklin Gothic Book" panose="020B0503020102020204" pitchFamily="34" charset="0"/>
                <a:cs typeface="Segoe UI" panose="020B0502040204020203" pitchFamily="34" charset="0"/>
              </a:rPr>
              <a:t>DA 322M: Course Project</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5" y="4014455"/>
            <a:ext cx="5950204" cy="376135"/>
          </a:xfrm>
        </p:spPr>
        <p:txBody>
          <a:bodyPr anchor="b">
            <a:normAutofit fontScale="92500"/>
          </a:bodyPr>
          <a:lstStyle/>
          <a:p>
            <a:r>
              <a:rPr lang="en-US" sz="2000" dirty="0">
                <a:latin typeface="Franklin Gothic Book" panose="020B0503020102020204" pitchFamily="34" charset="0"/>
              </a:rPr>
              <a:t>Fully Convolutional Networks for Semantic Segmentation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6" name="Subtitle 2">
            <a:extLst>
              <a:ext uri="{FF2B5EF4-FFF2-40B4-BE49-F238E27FC236}">
                <a16:creationId xmlns:a16="http://schemas.microsoft.com/office/drawing/2014/main" id="{98C3EF21-76AD-F714-98EA-1973D169A0C6}"/>
              </a:ext>
            </a:extLst>
          </p:cNvPr>
          <p:cNvSpPr txBox="1">
            <a:spLocks/>
          </p:cNvSpPr>
          <p:nvPr/>
        </p:nvSpPr>
        <p:spPr>
          <a:xfrm>
            <a:off x="9725023" y="5848226"/>
            <a:ext cx="2260711" cy="746259"/>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900" dirty="0">
                <a:latin typeface="Franklin Gothic Book" panose="020B0503020102020204" pitchFamily="34" charset="0"/>
              </a:rPr>
              <a:t>Vidya Sagar G</a:t>
            </a:r>
            <a:br>
              <a:rPr lang="en-US" sz="1900" dirty="0">
                <a:latin typeface="Franklin Gothic Book" panose="020B0503020102020204" pitchFamily="34" charset="0"/>
              </a:rPr>
            </a:br>
            <a:r>
              <a:rPr lang="en-US" sz="1900" dirty="0">
                <a:latin typeface="Franklin Gothic Book" panose="020B0503020102020204" pitchFamily="34" charset="0"/>
              </a:rPr>
              <a:t>Rasesh Srivastava</a:t>
            </a: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ED-2BF9-DE45-7ECE-06E6545C3EAF}"/>
              </a:ext>
            </a:extLst>
          </p:cNvPr>
          <p:cNvSpPr>
            <a:spLocks noGrp="1"/>
          </p:cNvSpPr>
          <p:nvPr>
            <p:ph type="title"/>
          </p:nvPr>
        </p:nvSpPr>
        <p:spPr/>
        <p:txBody>
          <a:bodyPr/>
          <a:lstStyle/>
          <a:p>
            <a:r>
              <a:rPr lang="en-US" dirty="0">
                <a:latin typeface="Franklin Gothic Book" panose="020B0503020102020204" pitchFamily="34" charset="0"/>
                <a:cs typeface="Segoe UI" panose="020B0502040204020203" pitchFamily="34" charset="0"/>
              </a:rPr>
              <a:t>Summary </a:t>
            </a:r>
          </a:p>
        </p:txBody>
      </p:sp>
      <p:sp>
        <p:nvSpPr>
          <p:cNvPr id="3" name="Content Placeholder 2">
            <a:extLst>
              <a:ext uri="{FF2B5EF4-FFF2-40B4-BE49-F238E27FC236}">
                <a16:creationId xmlns:a16="http://schemas.microsoft.com/office/drawing/2014/main" id="{3E43F1AD-8533-E675-FFF8-97BC281929D0}"/>
              </a:ext>
            </a:extLst>
          </p:cNvPr>
          <p:cNvSpPr>
            <a:spLocks noGrp="1"/>
          </p:cNvSpPr>
          <p:nvPr>
            <p:ph idx="1"/>
          </p:nvPr>
        </p:nvSpPr>
        <p:spPr>
          <a:xfrm>
            <a:off x="838200" y="1253330"/>
            <a:ext cx="10515600" cy="4946302"/>
          </a:xfrm>
        </p:spPr>
        <p:txBody>
          <a:bodyPr>
            <a:normAutofit/>
          </a:bodyPr>
          <a:lstStyle/>
          <a:p>
            <a:pPr marL="0" indent="0">
              <a:buNone/>
            </a:pPr>
            <a:endParaRPr lang="en-US" dirty="0">
              <a:latin typeface="Segoe UI" panose="020B0502040204020203" pitchFamily="34" charset="0"/>
              <a:cs typeface="Segoe UI" panose="020B0502040204020203" pitchFamily="34" charset="0"/>
            </a:endParaRPr>
          </a:p>
          <a:p>
            <a:pPr>
              <a:lnSpc>
                <a:spcPct val="120000"/>
              </a:lnSpc>
            </a:pPr>
            <a:r>
              <a:rPr lang="en-US" sz="1900" dirty="0">
                <a:latin typeface="Segoe UI" panose="020B0502040204020203" pitchFamily="34" charset="0"/>
                <a:cs typeface="Segoe UI" panose="020B0502040204020203" pitchFamily="34" charset="0"/>
              </a:rPr>
              <a:t>Fully convolutional networks (FCNs) are versatile models used for various tasks, not just image classification. They excel in segmenting images at the pixel level, known as semantic segmentation, instead of using bounding boxes. By combining multi-resolution layers, FCNs enhance their performance and speed up learning and inference.</a:t>
            </a:r>
          </a:p>
          <a:p>
            <a:pPr>
              <a:lnSpc>
                <a:spcPct val="120000"/>
              </a:lnSpc>
            </a:pPr>
            <a:r>
              <a:rPr lang="en-US" sz="1900" dirty="0">
                <a:latin typeface="Segoe UI" panose="020B0502040204020203" pitchFamily="34" charset="0"/>
                <a:cs typeface="Segoe UI" panose="020B0502040204020203" pitchFamily="34" charset="0"/>
              </a:rPr>
              <a:t>Transfer learning is another technique that boosts efficiency by reusing pre-trained models, cutting down computational costs. FCNs have revolutionized tasks like contour detection, optical flow, weakly supervised semantic segmentation, and pixel labeling in microscopy images.</a:t>
            </a:r>
          </a:p>
          <a:p>
            <a:pPr>
              <a:lnSpc>
                <a:spcPct val="120000"/>
              </a:lnSpc>
            </a:pPr>
            <a:r>
              <a:rPr lang="en-US" sz="1900" dirty="0">
                <a:latin typeface="Segoe UI" panose="020B0502040204020203" pitchFamily="34" charset="0"/>
                <a:cs typeface="Segoe UI" panose="020B0502040204020203" pitchFamily="34" charset="0"/>
              </a:rPr>
              <a:t>FCN popularized the use of end-to-end convolution networks for semantic segmentation. FCN is now used for contour detection, optical flow, weakly supervised semantic segmentation, and pixel labelling of microscopy images.</a:t>
            </a:r>
          </a:p>
          <a:p>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880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Introduction – Semantic Segmentation</a:t>
            </a: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5" name="TextBox 4">
            <a:extLst>
              <a:ext uri="{FF2B5EF4-FFF2-40B4-BE49-F238E27FC236}">
                <a16:creationId xmlns:a16="http://schemas.microsoft.com/office/drawing/2014/main" id="{25AD4F61-E023-4530-BF03-8BC2D825D0BF}"/>
              </a:ext>
            </a:extLst>
          </p:cNvPr>
          <p:cNvSpPr txBox="1"/>
          <p:nvPr/>
        </p:nvSpPr>
        <p:spPr>
          <a:xfrm>
            <a:off x="4222219" y="1721141"/>
            <a:ext cx="7606450"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Semantic segmentation plays a vital role in computer vision tasks by providing a detailed understanding of image content.</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Semantic segmentation is understanding an image at the pixel level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i.e. we want to assign each pixel in the image to an object class.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Fully Convolutional Networks (FCNs) have revolutionized the field of semantic segmentation by allowing end-to-end learning for pixelwise prediction tasks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Reinterpret standard classification convnets as “Fully convolutional” networks (FCN) for semantic segmentation and replaces the fully connected layers with convolutional layers.</a:t>
            </a:r>
          </a:p>
        </p:txBody>
      </p:sp>
      <p:sp>
        <p:nvSpPr>
          <p:cNvPr id="9" name="Oval 8">
            <a:extLst>
              <a:ext uri="{FF2B5EF4-FFF2-40B4-BE49-F238E27FC236}">
                <a16:creationId xmlns:a16="http://schemas.microsoft.com/office/drawing/2014/main" id="{6D1E12A6-FA7A-477F-8C87-308C5B84B139}"/>
              </a:ext>
            </a:extLst>
          </p:cNvPr>
          <p:cNvSpPr/>
          <p:nvPr/>
        </p:nvSpPr>
        <p:spPr>
          <a:xfrm>
            <a:off x="363331" y="3567801"/>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12" name="Picture 11">
            <a:extLst>
              <a:ext uri="{FF2B5EF4-FFF2-40B4-BE49-F238E27FC236}">
                <a16:creationId xmlns:a16="http://schemas.microsoft.com/office/drawing/2014/main" id="{7FEC90C9-8344-E7BB-D70B-E5D921D55A12}"/>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46018" r="53647" b="17154"/>
          <a:stretch/>
        </p:blipFill>
        <p:spPr>
          <a:xfrm>
            <a:off x="1103839" y="1560059"/>
            <a:ext cx="2655361" cy="1868941"/>
          </a:xfrm>
          <a:prstGeom prst="rect">
            <a:avLst/>
          </a:prstGeom>
        </p:spPr>
      </p:pic>
      <p:pic>
        <p:nvPicPr>
          <p:cNvPr id="14" name="Picture 13">
            <a:extLst>
              <a:ext uri="{FF2B5EF4-FFF2-40B4-BE49-F238E27FC236}">
                <a16:creationId xmlns:a16="http://schemas.microsoft.com/office/drawing/2014/main" id="{E075B873-E370-31A3-54DC-E37B4E6A74FE}"/>
              </a:ext>
            </a:extLst>
          </p:cNvPr>
          <p:cNvPicPr>
            <a:picLocks noChangeAspect="1"/>
          </p:cNvPicPr>
          <p:nvPr/>
        </p:nvPicPr>
        <p:blipFill rotWithShape="1">
          <a:blip r:embed="rId3">
            <a:extLst>
              <a:ext uri="{28A0092B-C50C-407E-A947-70E740481C1C}">
                <a14:useLocalDpi xmlns:a14="http://schemas.microsoft.com/office/drawing/2010/main" val="0"/>
              </a:ext>
            </a:extLst>
          </a:blip>
          <a:srcRect l="57253" t="45555" r="15942" b="18312"/>
          <a:stretch/>
        </p:blipFill>
        <p:spPr>
          <a:xfrm>
            <a:off x="1103839" y="3855771"/>
            <a:ext cx="2676366" cy="1859088"/>
          </a:xfrm>
          <a:prstGeom prst="rect">
            <a:avLst/>
          </a:prstGeom>
        </p:spPr>
      </p:pic>
      <p:sp>
        <p:nvSpPr>
          <p:cNvPr id="15" name="TextBox 14">
            <a:extLst>
              <a:ext uri="{FF2B5EF4-FFF2-40B4-BE49-F238E27FC236}">
                <a16:creationId xmlns:a16="http://schemas.microsoft.com/office/drawing/2014/main" id="{BFA205C4-E103-9FC8-16C1-82D1DA4EF0FC}"/>
              </a:ext>
            </a:extLst>
          </p:cNvPr>
          <p:cNvSpPr txBox="1"/>
          <p:nvPr/>
        </p:nvSpPr>
        <p:spPr>
          <a:xfrm>
            <a:off x="949485" y="5789635"/>
            <a:ext cx="2949853" cy="646331"/>
          </a:xfrm>
          <a:prstGeom prst="rect">
            <a:avLst/>
          </a:prstGeom>
          <a:noFill/>
        </p:spPr>
        <p:txBody>
          <a:bodyPr wrap="square" rtlCol="0">
            <a:spAutoFit/>
          </a:bodyPr>
          <a:lstStyle/>
          <a:p>
            <a:pPr algn="just"/>
            <a:r>
              <a:rPr lang="en-US" sz="1200" dirty="0">
                <a:latin typeface="Segoe UI" panose="020B0502040204020203" pitchFamily="34" charset="0"/>
                <a:cs typeface="Segoe UI" panose="020B0502040204020203" pitchFamily="34" charset="0"/>
              </a:rPr>
              <a:t>Delineated boundaries of the object done at the pixel level – instance segmentation</a:t>
            </a:r>
          </a:p>
        </p:txBody>
      </p:sp>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Motivation – Why FCNs?</a:t>
            </a:r>
          </a:p>
        </p:txBody>
      </p:sp>
      <p:sp>
        <p:nvSpPr>
          <p:cNvPr id="5" name="TextBox 4">
            <a:extLst>
              <a:ext uri="{FF2B5EF4-FFF2-40B4-BE49-F238E27FC236}">
                <a16:creationId xmlns:a16="http://schemas.microsoft.com/office/drawing/2014/main" id="{25AD4F61-E023-4530-BF03-8BC2D825D0BF}"/>
              </a:ext>
            </a:extLst>
          </p:cNvPr>
          <p:cNvSpPr txBox="1"/>
          <p:nvPr/>
        </p:nvSpPr>
        <p:spPr>
          <a:xfrm>
            <a:off x="630874" y="1430105"/>
            <a:ext cx="9826919" cy="4247317"/>
          </a:xfrm>
          <a:prstGeom prst="rect">
            <a:avLst/>
          </a:prstGeom>
          <a:noFill/>
        </p:spPr>
        <p:txBody>
          <a:bodyPr wrap="square" rtlCol="0">
            <a:spAutoFit/>
          </a:bodyPr>
          <a:lstStyle/>
          <a:p>
            <a:pPr marL="285750" indent="-285750" algn="just">
              <a:buFont typeface="Wingdings" panose="05000000000000000000" pitchFamily="2" charset="2"/>
              <a:buChar char="§"/>
            </a:pPr>
            <a:r>
              <a:rPr lang="en-US" b="1" dirty="0">
                <a:latin typeface="Segoe UI" panose="020B0502040204020203" pitchFamily="34" charset="0"/>
                <a:cs typeface="Segoe UI" panose="020B0502040204020203" pitchFamily="34" charset="0"/>
              </a:rPr>
              <a:t>Efficient Dense Prediction</a:t>
            </a:r>
            <a:r>
              <a:rPr lang="en-US" dirty="0">
                <a:latin typeface="Segoe UI" panose="020B0502040204020203" pitchFamily="34" charset="0"/>
                <a:cs typeface="Segoe UI" panose="020B0502040204020203" pitchFamily="34" charset="0"/>
              </a:rPr>
              <a:t>:</a:t>
            </a:r>
          </a:p>
          <a:p>
            <a:pPr marL="742950" lvl="1" indent="-285750" algn="just">
              <a:buFont typeface="Arial" panose="020B0604020202020204" pitchFamily="34" charset="0"/>
              <a:buChar char="•"/>
            </a:pPr>
            <a:r>
              <a:rPr lang="en-IN" dirty="0">
                <a:latin typeface="Segoe UI" panose="020B0502040204020203" pitchFamily="34" charset="0"/>
                <a:cs typeface="Segoe UI" panose="020B0502040204020203" pitchFamily="34" charset="0"/>
              </a:rPr>
              <a:t>Extend deep classification architectures by using image </a:t>
            </a:r>
            <a:r>
              <a:rPr lang="en-US" dirty="0">
                <a:latin typeface="Segoe UI" panose="020B0502040204020203" pitchFamily="34" charset="0"/>
                <a:cs typeface="Segoe UI" panose="020B0502040204020203" pitchFamily="34" charset="0"/>
              </a:rPr>
              <a:t>classification for pre-training</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Fine-tune for efficient learning from whole images and ground truths</a:t>
            </a:r>
          </a:p>
          <a:p>
            <a:pPr marL="285750" indent="-285750" algn="just">
              <a:buFont typeface="Wingdings" panose="05000000000000000000" pitchFamily="2" charset="2"/>
              <a:buChar char="§"/>
            </a:pPr>
            <a:r>
              <a:rPr lang="en-US" b="1" dirty="0">
                <a:latin typeface="Segoe UI" panose="020B0502040204020203" pitchFamily="34" charset="0"/>
                <a:cs typeface="Segoe UI" panose="020B0502040204020203" pitchFamily="34" charset="0"/>
              </a:rPr>
              <a:t>Spatial Understanding</a:t>
            </a:r>
            <a:r>
              <a:rPr lang="en-US" dirty="0">
                <a:latin typeface="Segoe UI" panose="020B0502040204020203" pitchFamily="34" charset="0"/>
                <a:cs typeface="Segoe UI" panose="020B0502040204020203" pitchFamily="34" charset="0"/>
              </a:rPr>
              <a:t>:</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Leverage convolutional layers</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Captures local and global context for accurate pixel-wise labeling</a:t>
            </a:r>
          </a:p>
          <a:p>
            <a:pPr marL="285750" indent="-285750" algn="just">
              <a:buFont typeface="Wingdings" panose="05000000000000000000" pitchFamily="2" charset="2"/>
              <a:buChar char="§"/>
            </a:pPr>
            <a:r>
              <a:rPr lang="en-US" b="1" dirty="0">
                <a:latin typeface="Segoe UI" panose="020B0502040204020203" pitchFamily="34" charset="0"/>
                <a:cs typeface="Segoe UI" panose="020B0502040204020203" pitchFamily="34" charset="0"/>
              </a:rPr>
              <a:t>End-to-End Learning</a:t>
            </a:r>
            <a:r>
              <a:rPr lang="en-US" dirty="0">
                <a:latin typeface="Segoe UI" panose="020B0502040204020203" pitchFamily="34" charset="0"/>
                <a:cs typeface="Segoe UI" panose="020B0502040204020203" pitchFamily="34" charset="0"/>
              </a:rPr>
              <a:t>:</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Direct learning from whole images and ground truths</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Simplify training, reduce complex preprocessing and postprocessing</a:t>
            </a:r>
          </a:p>
          <a:p>
            <a:pPr marL="285750" indent="-285750" algn="just">
              <a:buFont typeface="Wingdings" panose="05000000000000000000" pitchFamily="2" charset="2"/>
              <a:buChar char="§"/>
            </a:pPr>
            <a:r>
              <a:rPr lang="en-US" b="1" dirty="0">
                <a:latin typeface="Segoe UI" panose="020B0502040204020203" pitchFamily="34" charset="0"/>
                <a:cs typeface="Segoe UI" panose="020B0502040204020203" pitchFamily="34" charset="0"/>
              </a:rPr>
              <a:t>State-of-the-Art Performance</a:t>
            </a:r>
            <a:r>
              <a:rPr lang="en-US" dirty="0">
                <a:latin typeface="Segoe UI" panose="020B0502040204020203" pitchFamily="34" charset="0"/>
                <a:cs typeface="Segoe UI" panose="020B0502040204020203" pitchFamily="34" charset="0"/>
              </a:rPr>
              <a:t>:</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Merge deep semantic info with fine details</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Outperform traditional methods in accuracy and efficiency</a:t>
            </a:r>
          </a:p>
          <a:p>
            <a:pPr marL="285750" indent="-285750" algn="just">
              <a:buFont typeface="Wingdings" panose="05000000000000000000" pitchFamily="2" charset="2"/>
              <a:buChar char="§"/>
            </a:pPr>
            <a:r>
              <a:rPr lang="en-US" b="1" dirty="0">
                <a:latin typeface="Segoe UI" panose="020B0502040204020203" pitchFamily="34" charset="0"/>
                <a:cs typeface="Segoe UI" panose="020B0502040204020203" pitchFamily="34" charset="0"/>
              </a:rPr>
              <a:t>Adaptability</a:t>
            </a:r>
            <a:r>
              <a:rPr lang="en-US" dirty="0">
                <a:latin typeface="Segoe UI" panose="020B0502040204020203" pitchFamily="34" charset="0"/>
                <a:cs typeface="Segoe UI" panose="020B0502040204020203" pitchFamily="34" charset="0"/>
              </a:rPr>
              <a:t>:</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Extend to object detection and image classification</a:t>
            </a:r>
          </a:p>
          <a:p>
            <a:pPr marL="742950" lvl="1"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Maintain detailed predictions across tasks</a:t>
            </a:r>
          </a:p>
        </p:txBody>
      </p:sp>
    </p:spTree>
    <p:extLst>
      <p:ext uri="{BB962C8B-B14F-4D97-AF65-F5344CB8AC3E}">
        <p14:creationId xmlns:p14="http://schemas.microsoft.com/office/powerpoint/2010/main" val="32286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Brief Literature </a:t>
            </a:r>
          </a:p>
        </p:txBody>
      </p:sp>
      <p:sp>
        <p:nvSpPr>
          <p:cNvPr id="5" name="TextBox 4">
            <a:extLst>
              <a:ext uri="{FF2B5EF4-FFF2-40B4-BE49-F238E27FC236}">
                <a16:creationId xmlns:a16="http://schemas.microsoft.com/office/drawing/2014/main" id="{25AD4F61-E023-4530-BF03-8BC2D825D0BF}"/>
              </a:ext>
            </a:extLst>
          </p:cNvPr>
          <p:cNvSpPr txBox="1"/>
          <p:nvPr/>
        </p:nvSpPr>
        <p:spPr>
          <a:xfrm>
            <a:off x="630874" y="1430105"/>
            <a:ext cx="9826919" cy="5201424"/>
          </a:xfrm>
          <a:prstGeom prst="rect">
            <a:avLst/>
          </a:prstGeom>
          <a:noFill/>
        </p:spPr>
        <p:txBody>
          <a:bodyPr wrap="square" rtlCol="0">
            <a:spAutoFit/>
          </a:bodyPr>
          <a:lstStyle/>
          <a:p>
            <a:pPr marL="285750" indent="-285750">
              <a:lnSpc>
                <a:spcPct val="100000"/>
              </a:lnSpc>
              <a:buFont typeface="Wingdings" panose="05000000000000000000" pitchFamily="2" charset="2"/>
              <a:buChar char="§"/>
            </a:pP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r>
              <a:rPr lang="en-US" sz="2000" dirty="0">
                <a:latin typeface="Segoe UI" panose="020B0502040204020203" pitchFamily="34" charset="0"/>
                <a:cs typeface="Segoe UI" panose="020B0502040204020203" pitchFamily="34" charset="0"/>
              </a:rPr>
              <a:t>Jonathan Long, Evan </a:t>
            </a:r>
            <a:r>
              <a:rPr lang="en-US" sz="2000" dirty="0" err="1">
                <a:latin typeface="Segoe UI" panose="020B0502040204020203" pitchFamily="34" charset="0"/>
                <a:cs typeface="Segoe UI" panose="020B0502040204020203" pitchFamily="34" charset="0"/>
              </a:rPr>
              <a:t>Shelhamer</a:t>
            </a:r>
            <a:r>
              <a:rPr lang="en-US" sz="2000" dirty="0">
                <a:latin typeface="Segoe UI" panose="020B0502040204020203" pitchFamily="34" charset="0"/>
                <a:cs typeface="Segoe UI" panose="020B0502040204020203" pitchFamily="34" charset="0"/>
              </a:rPr>
              <a:t>, Trevor Darrell - "Fully Convolutional Networks for Semantic Segmentation" 2015 IEEE Conference on Computer Vision and Pattern Recognition (CVPR). </a:t>
            </a:r>
            <a:r>
              <a:rPr lang="en-US" sz="2000" dirty="0">
                <a:latin typeface="Segoe UI" panose="020B0502040204020203" pitchFamily="34" charset="0"/>
                <a:cs typeface="Segoe UI" panose="020B0502040204020203" pitchFamily="34" charset="0"/>
                <a:hlinkClick r:id="rId3"/>
              </a:rPr>
              <a:t>(Link)</a:t>
            </a: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r>
              <a:rPr lang="en-US" sz="2000" dirty="0">
                <a:latin typeface="Segoe UI" panose="020B0502040204020203" pitchFamily="34" charset="0"/>
                <a:cs typeface="Segoe UI" panose="020B0502040204020203" pitchFamily="34" charset="0"/>
              </a:rPr>
              <a:t>Olaf </a:t>
            </a:r>
            <a:r>
              <a:rPr lang="en-US" sz="2000" dirty="0" err="1">
                <a:latin typeface="Segoe UI" panose="020B0502040204020203" pitchFamily="34" charset="0"/>
                <a:cs typeface="Segoe UI" panose="020B0502040204020203" pitchFamily="34" charset="0"/>
              </a:rPr>
              <a:t>Ronneberger</a:t>
            </a:r>
            <a:r>
              <a:rPr lang="en-US" sz="2000" dirty="0">
                <a:latin typeface="Segoe UI" panose="020B0502040204020203" pitchFamily="34" charset="0"/>
                <a:cs typeface="Segoe UI" panose="020B0502040204020203" pitchFamily="34" charset="0"/>
              </a:rPr>
              <a:t>, Philipp Fischer, Thomas </a:t>
            </a:r>
            <a:r>
              <a:rPr lang="en-US" sz="2000" dirty="0" err="1">
                <a:latin typeface="Segoe UI" panose="020B0502040204020203" pitchFamily="34" charset="0"/>
                <a:cs typeface="Segoe UI" panose="020B0502040204020203" pitchFamily="34" charset="0"/>
              </a:rPr>
              <a:t>Brox</a:t>
            </a:r>
            <a:r>
              <a:rPr lang="en-US" sz="2000" dirty="0">
                <a:latin typeface="Segoe UI" panose="020B0502040204020203" pitchFamily="34" charset="0"/>
                <a:cs typeface="Segoe UI" panose="020B0502040204020203" pitchFamily="34" charset="0"/>
              </a:rPr>
              <a:t> – “U-Net: Convolutional Networks for Biomedical Image Segmentation” 2015 Medical Image Computing and Computer-Assisted Intervention(MICCAI) Conference </a:t>
            </a:r>
            <a:r>
              <a:rPr lang="en-US" sz="2000" dirty="0">
                <a:latin typeface="Segoe UI" panose="020B0502040204020203" pitchFamily="34" charset="0"/>
                <a:cs typeface="Segoe UI" panose="020B0502040204020203" pitchFamily="34" charset="0"/>
                <a:hlinkClick r:id="rId4"/>
              </a:rPr>
              <a:t>(Link)</a:t>
            </a: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r>
              <a:rPr lang="en-US" sz="2000" dirty="0">
                <a:latin typeface="Segoe UI" panose="020B0502040204020203" pitchFamily="34" charset="0"/>
                <a:cs typeface="Segoe UI" panose="020B0502040204020203" pitchFamily="34" charset="0"/>
              </a:rPr>
              <a:t>Liang-</a:t>
            </a:r>
            <a:r>
              <a:rPr lang="en-US" sz="2000" dirty="0" err="1">
                <a:latin typeface="Segoe UI" panose="020B0502040204020203" pitchFamily="34" charset="0"/>
                <a:cs typeface="Segoe UI" panose="020B0502040204020203" pitchFamily="34" charset="0"/>
              </a:rPr>
              <a:t>Chieh</a:t>
            </a:r>
            <a:r>
              <a:rPr lang="en-US" sz="2000" dirty="0">
                <a:latin typeface="Segoe UI" panose="020B0502040204020203" pitchFamily="34" charset="0"/>
                <a:cs typeface="Segoe UI" panose="020B0502040204020203" pitchFamily="34" charset="0"/>
              </a:rPr>
              <a:t> Chen, </a:t>
            </a:r>
            <a:r>
              <a:rPr lang="en-US" sz="2000" dirty="0" err="1">
                <a:latin typeface="Segoe UI" panose="020B0502040204020203" pitchFamily="34" charset="0"/>
                <a:cs typeface="Segoe UI" panose="020B0502040204020203" pitchFamily="34" charset="0"/>
              </a:rPr>
              <a:t>Yukun</a:t>
            </a:r>
            <a:r>
              <a:rPr lang="en-US" sz="2000" dirty="0">
                <a:latin typeface="Segoe UI" panose="020B0502040204020203" pitchFamily="34" charset="0"/>
                <a:cs typeface="Segoe UI" panose="020B0502040204020203" pitchFamily="34" charset="0"/>
              </a:rPr>
              <a:t> Zhu, George Papandreou, Florian </a:t>
            </a:r>
            <a:r>
              <a:rPr lang="en-US" sz="2000" dirty="0" err="1">
                <a:latin typeface="Segoe UI" panose="020B0502040204020203" pitchFamily="34" charset="0"/>
                <a:cs typeface="Segoe UI" panose="020B0502040204020203" pitchFamily="34" charset="0"/>
              </a:rPr>
              <a:t>Schroff</a:t>
            </a:r>
            <a:r>
              <a:rPr lang="en-US" sz="2000" dirty="0">
                <a:latin typeface="Segoe UI" panose="020B0502040204020203" pitchFamily="34" charset="0"/>
                <a:cs typeface="Segoe UI" panose="020B0502040204020203" pitchFamily="34" charset="0"/>
              </a:rPr>
              <a:t>, Hartwig Adam – “Encoder-Decoder with </a:t>
            </a:r>
            <a:r>
              <a:rPr lang="en-US" sz="2000" dirty="0" err="1">
                <a:latin typeface="Segoe UI" panose="020B0502040204020203" pitchFamily="34" charset="0"/>
                <a:cs typeface="Segoe UI" panose="020B0502040204020203" pitchFamily="34" charset="0"/>
              </a:rPr>
              <a:t>Atrous</a:t>
            </a:r>
            <a:r>
              <a:rPr lang="en-US" sz="2000" dirty="0">
                <a:latin typeface="Segoe UI" panose="020B0502040204020203" pitchFamily="34" charset="0"/>
                <a:cs typeface="Segoe UI" panose="020B0502040204020203" pitchFamily="34" charset="0"/>
              </a:rPr>
              <a:t> Separable Convolution for Semantic Image Segmentation” 2018 Computer Vision – ECCV </a:t>
            </a:r>
            <a:r>
              <a:rPr lang="en-US" sz="2000" dirty="0">
                <a:latin typeface="Segoe UI" panose="020B0502040204020203" pitchFamily="34" charset="0"/>
                <a:cs typeface="Segoe UI" panose="020B0502040204020203" pitchFamily="34" charset="0"/>
                <a:hlinkClick r:id="rId5"/>
              </a:rPr>
              <a:t>(Link)</a:t>
            </a:r>
            <a:endParaRPr lang="en-US" sz="2000" dirty="0">
              <a:latin typeface="Segoe UI" panose="020B0502040204020203" pitchFamily="34" charset="0"/>
              <a:cs typeface="Segoe UI" panose="020B0502040204020203" pitchFamily="34" charset="0"/>
            </a:endParaRPr>
          </a:p>
          <a:p>
            <a:pPr marL="285750" indent="-285750">
              <a:lnSpc>
                <a:spcPct val="100000"/>
              </a:lnSpc>
              <a:buFont typeface="Wingdings" panose="05000000000000000000" pitchFamily="2" charset="2"/>
              <a:buChar char="§"/>
            </a:pPr>
            <a:endParaRPr lang="en-US" sz="1800" dirty="0">
              <a:latin typeface="Segoe UI" panose="020B0502040204020203" pitchFamily="34" charset="0"/>
              <a:cs typeface="Segoe UI" panose="020B0502040204020203" pitchFamily="34" charset="0"/>
            </a:endParaRPr>
          </a:p>
          <a:p>
            <a:pPr>
              <a:lnSpc>
                <a:spcPct val="100000"/>
              </a:lnSpc>
            </a:pPr>
            <a:endParaRPr lang="en-US" sz="1800" dirty="0">
              <a:latin typeface="Segoe UI" panose="020B0502040204020203" pitchFamily="34" charset="0"/>
              <a:cs typeface="Segoe UI" panose="020B0502040204020203" pitchFamily="34" charset="0"/>
            </a:endParaRPr>
          </a:p>
          <a:p>
            <a:pPr>
              <a:lnSpc>
                <a:spcPct val="100000"/>
              </a:lnSpc>
            </a:pPr>
            <a:endParaRPr lang="en-US" sz="1800" dirty="0">
              <a:latin typeface="Segoe UI" panose="020B0502040204020203" pitchFamily="34" charset="0"/>
              <a:cs typeface="Segoe UI" panose="020B0502040204020203" pitchFamily="34" charset="0"/>
            </a:endParaRPr>
          </a:p>
          <a:p>
            <a:pPr marL="285750" indent="-285750" algn="just">
              <a:buFont typeface="Wingdings" panose="05000000000000000000" pitchFamily="2" charset="2"/>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290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D2D7-4490-2086-AD22-09856A6FCA90}"/>
              </a:ext>
            </a:extLst>
          </p:cNvPr>
          <p:cNvSpPr>
            <a:spLocks noGrp="1"/>
          </p:cNvSpPr>
          <p:nvPr>
            <p:ph type="title"/>
          </p:nvPr>
        </p:nvSpPr>
        <p:spPr/>
        <p:txBody>
          <a:bodyPr/>
          <a:lstStyle/>
          <a:p>
            <a:r>
              <a:rPr lang="en-US" dirty="0">
                <a:latin typeface="Franklin Gothic Book" panose="020B0503020102020204" pitchFamily="34" charset="0"/>
                <a:cs typeface="Segoe UI" panose="020B0502040204020203" pitchFamily="34" charset="0"/>
              </a:rPr>
              <a:t>Objectives </a:t>
            </a:r>
            <a:endParaRPr lang="en-US" dirty="0"/>
          </a:p>
        </p:txBody>
      </p:sp>
      <p:sp>
        <p:nvSpPr>
          <p:cNvPr id="3" name="Content Placeholder 2">
            <a:extLst>
              <a:ext uri="{FF2B5EF4-FFF2-40B4-BE49-F238E27FC236}">
                <a16:creationId xmlns:a16="http://schemas.microsoft.com/office/drawing/2014/main" id="{C476FE46-3B9D-2468-3C31-D60CDFB997BB}"/>
              </a:ext>
            </a:extLst>
          </p:cNvPr>
          <p:cNvSpPr>
            <a:spLocks noGrp="1"/>
          </p:cNvSpPr>
          <p:nvPr>
            <p:ph idx="1"/>
          </p:nvPr>
        </p:nvSpPr>
        <p:spPr>
          <a:xfrm>
            <a:off x="838200" y="1690688"/>
            <a:ext cx="10515600" cy="4230118"/>
          </a:xfrm>
        </p:spPr>
        <p:txBody>
          <a:bodyPr>
            <a:noAutofit/>
          </a:bodyPr>
          <a:lstStyle/>
          <a:p>
            <a:pPr>
              <a:lnSpc>
                <a:spcPct val="100000"/>
              </a:lnSpc>
            </a:pPr>
            <a:r>
              <a:rPr lang="en-US" sz="1900" dirty="0">
                <a:latin typeface="Segoe UI" panose="020B0502040204020203" pitchFamily="34" charset="0"/>
                <a:cs typeface="Segoe UI" panose="020B0502040204020203" pitchFamily="34" charset="0"/>
              </a:rPr>
              <a:t>To introduce FCNs as a novel approach to semantic segmentation and to develop a fully convolutional approach that operates directly on pixels and produces dense predictions.</a:t>
            </a:r>
          </a:p>
          <a:p>
            <a:pPr marL="0" indent="0">
              <a:lnSpc>
                <a:spcPct val="100000"/>
              </a:lnSpc>
              <a:buNone/>
            </a:pPr>
            <a:endParaRPr lang="en-US" sz="1900" dirty="0">
              <a:latin typeface="Segoe UI" panose="020B0502040204020203" pitchFamily="34" charset="0"/>
              <a:cs typeface="Segoe UI" panose="020B0502040204020203" pitchFamily="34" charset="0"/>
            </a:endParaRPr>
          </a:p>
          <a:p>
            <a:pPr>
              <a:lnSpc>
                <a:spcPct val="100000"/>
              </a:lnSpc>
            </a:pPr>
            <a:r>
              <a:rPr lang="en-US" sz="1900" dirty="0">
                <a:latin typeface="Segoe UI" panose="020B0502040204020203" pitchFamily="34" charset="0"/>
                <a:cs typeface="Segoe UI" panose="020B0502040204020203" pitchFamily="34" charset="0"/>
              </a:rPr>
              <a:t>To build “fully convolutional” networks that take input of arbitrary size and produce correspondingly-sized output in a single forward pass with efficient inference and learning.</a:t>
            </a:r>
          </a:p>
          <a:p>
            <a:pPr marL="0" indent="0">
              <a:lnSpc>
                <a:spcPct val="100000"/>
              </a:lnSpc>
              <a:buNone/>
            </a:pPr>
            <a:endParaRPr lang="en-US" sz="1900" dirty="0">
              <a:latin typeface="Segoe UI" panose="020B0502040204020203" pitchFamily="34" charset="0"/>
              <a:cs typeface="Segoe UI" panose="020B0502040204020203" pitchFamily="34" charset="0"/>
            </a:endParaRPr>
          </a:p>
          <a:p>
            <a:pPr>
              <a:lnSpc>
                <a:spcPct val="100000"/>
              </a:lnSpc>
            </a:pPr>
            <a:r>
              <a:rPr lang="en-US" sz="1900" dirty="0">
                <a:latin typeface="Segoe UI" panose="020B0502040204020203" pitchFamily="34" charset="0"/>
                <a:cs typeface="Segoe UI" panose="020B0502040204020203" pitchFamily="34" charset="0"/>
              </a:rPr>
              <a:t>To leverage pre-trained CNNs, such as VGG16 or </a:t>
            </a:r>
            <a:r>
              <a:rPr lang="en-US" sz="1900" dirty="0" err="1">
                <a:latin typeface="Segoe UI" panose="020B0502040204020203" pitchFamily="34" charset="0"/>
                <a:cs typeface="Segoe UI" panose="020B0502040204020203" pitchFamily="34" charset="0"/>
              </a:rPr>
              <a:t>AlexNet</a:t>
            </a:r>
            <a:r>
              <a:rPr lang="en-US" sz="1900" dirty="0">
                <a:latin typeface="Segoe UI" panose="020B0502040204020203" pitchFamily="34" charset="0"/>
                <a:cs typeface="Segoe UI" panose="020B0502040204020203" pitchFamily="34" charset="0"/>
              </a:rPr>
              <a:t>, for semantic segmentation tasks and to demonstrate how to convert these networks into fully convolutional ones and fine-tune them for pixel-wise predictions.</a:t>
            </a:r>
          </a:p>
          <a:p>
            <a:pPr marL="0" indent="0">
              <a:lnSpc>
                <a:spcPct val="100000"/>
              </a:lnSpc>
              <a:buNone/>
            </a:pPr>
            <a:endParaRPr lang="en-US" sz="1900" dirty="0">
              <a:latin typeface="Segoe UI" panose="020B0502040204020203" pitchFamily="34" charset="0"/>
              <a:cs typeface="Segoe UI" panose="020B0502040204020203" pitchFamily="34" charset="0"/>
            </a:endParaRPr>
          </a:p>
          <a:p>
            <a:pPr>
              <a:lnSpc>
                <a:spcPct val="100000"/>
              </a:lnSpc>
            </a:pPr>
            <a:r>
              <a:rPr lang="en-US" sz="1900" dirty="0">
                <a:latin typeface="Segoe UI" panose="020B0502040204020203" pitchFamily="34" charset="0"/>
                <a:cs typeface="Segoe UI" panose="020B0502040204020203" pitchFamily="34" charset="0"/>
              </a:rPr>
              <a:t>To demonstrate that FCNs can achieve state-of-the-art performance on semantic segmentation benchmarks, surpassing or matching the accuracy of previous methods while being computationally efficient.</a:t>
            </a:r>
          </a:p>
        </p:txBody>
      </p:sp>
    </p:spTree>
    <p:extLst>
      <p:ext uri="{BB962C8B-B14F-4D97-AF65-F5344CB8AC3E}">
        <p14:creationId xmlns:p14="http://schemas.microsoft.com/office/powerpoint/2010/main" val="1455878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Applications/Use-Cases </a:t>
            </a:r>
          </a:p>
        </p:txBody>
      </p:sp>
      <p:pic>
        <p:nvPicPr>
          <p:cNvPr id="4" name="Picture 3">
            <a:extLst>
              <a:ext uri="{FF2B5EF4-FFF2-40B4-BE49-F238E27FC236}">
                <a16:creationId xmlns:a16="http://schemas.microsoft.com/office/drawing/2014/main" id="{2B3265C7-F230-CB3A-FEA3-A9F74590AA80}"/>
              </a:ext>
            </a:extLst>
          </p:cNvPr>
          <p:cNvPicPr>
            <a:picLocks noChangeAspect="1"/>
          </p:cNvPicPr>
          <p:nvPr/>
        </p:nvPicPr>
        <p:blipFill rotWithShape="1">
          <a:blip r:embed="rId3">
            <a:extLst>
              <a:ext uri="{28A0092B-C50C-407E-A947-70E740481C1C}">
                <a14:useLocalDpi xmlns:a14="http://schemas.microsoft.com/office/drawing/2010/main" val="0"/>
              </a:ext>
            </a:extLst>
          </a:blip>
          <a:srcRect l="1887" t="43086" r="77016" b="38832"/>
          <a:stretch/>
        </p:blipFill>
        <p:spPr>
          <a:xfrm>
            <a:off x="504025" y="1618593"/>
            <a:ext cx="3132555" cy="1524000"/>
          </a:xfrm>
          <a:prstGeom prst="rect">
            <a:avLst/>
          </a:prstGeom>
        </p:spPr>
      </p:pic>
      <p:pic>
        <p:nvPicPr>
          <p:cNvPr id="7" name="Picture 6">
            <a:extLst>
              <a:ext uri="{FF2B5EF4-FFF2-40B4-BE49-F238E27FC236}">
                <a16:creationId xmlns:a16="http://schemas.microsoft.com/office/drawing/2014/main" id="{253030E2-C541-9669-9F52-9C71A384FA16}"/>
              </a:ext>
            </a:extLst>
          </p:cNvPr>
          <p:cNvPicPr>
            <a:picLocks noChangeAspect="1"/>
          </p:cNvPicPr>
          <p:nvPr/>
        </p:nvPicPr>
        <p:blipFill>
          <a:blip r:embed="rId4"/>
          <a:stretch>
            <a:fillRect/>
          </a:stretch>
        </p:blipFill>
        <p:spPr>
          <a:xfrm>
            <a:off x="306974" y="3874503"/>
            <a:ext cx="3526655" cy="1994084"/>
          </a:xfrm>
          <a:prstGeom prst="rect">
            <a:avLst/>
          </a:prstGeom>
        </p:spPr>
      </p:pic>
      <p:sp>
        <p:nvSpPr>
          <p:cNvPr id="8" name="TextBox 7">
            <a:extLst>
              <a:ext uri="{FF2B5EF4-FFF2-40B4-BE49-F238E27FC236}">
                <a16:creationId xmlns:a16="http://schemas.microsoft.com/office/drawing/2014/main" id="{C5325B1B-F213-9639-64CD-32FB50CA3DBC}"/>
              </a:ext>
            </a:extLst>
          </p:cNvPr>
          <p:cNvSpPr txBox="1"/>
          <p:nvPr/>
        </p:nvSpPr>
        <p:spPr>
          <a:xfrm>
            <a:off x="739712" y="3339271"/>
            <a:ext cx="2661177"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Autonomous Car Driving</a:t>
            </a:r>
          </a:p>
        </p:txBody>
      </p:sp>
      <p:sp>
        <p:nvSpPr>
          <p:cNvPr id="9" name="TextBox 8">
            <a:extLst>
              <a:ext uri="{FF2B5EF4-FFF2-40B4-BE49-F238E27FC236}">
                <a16:creationId xmlns:a16="http://schemas.microsoft.com/office/drawing/2014/main" id="{EE2093CA-43C0-7BDC-17A6-C143D9FE6109}"/>
              </a:ext>
            </a:extLst>
          </p:cNvPr>
          <p:cNvSpPr txBox="1"/>
          <p:nvPr/>
        </p:nvSpPr>
        <p:spPr>
          <a:xfrm>
            <a:off x="739711" y="5895988"/>
            <a:ext cx="2294218"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Medical Image Analysis</a:t>
            </a:r>
          </a:p>
        </p:txBody>
      </p:sp>
      <p:pic>
        <p:nvPicPr>
          <p:cNvPr id="11" name="Picture 10">
            <a:extLst>
              <a:ext uri="{FF2B5EF4-FFF2-40B4-BE49-F238E27FC236}">
                <a16:creationId xmlns:a16="http://schemas.microsoft.com/office/drawing/2014/main" id="{F3CDF40C-075A-9391-C8E4-04ACEBBD0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422" y="1285797"/>
            <a:ext cx="2039005" cy="1856796"/>
          </a:xfrm>
          <a:prstGeom prst="rect">
            <a:avLst/>
          </a:prstGeom>
        </p:spPr>
      </p:pic>
      <p:sp>
        <p:nvSpPr>
          <p:cNvPr id="12" name="TextBox 11">
            <a:extLst>
              <a:ext uri="{FF2B5EF4-FFF2-40B4-BE49-F238E27FC236}">
                <a16:creationId xmlns:a16="http://schemas.microsoft.com/office/drawing/2014/main" id="{CB11E02A-55E9-A6DC-8999-2A1A97D12282}"/>
              </a:ext>
            </a:extLst>
          </p:cNvPr>
          <p:cNvSpPr txBox="1"/>
          <p:nvPr/>
        </p:nvSpPr>
        <p:spPr>
          <a:xfrm>
            <a:off x="8171334" y="3201423"/>
            <a:ext cx="2807179"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Satellite image segmentation</a:t>
            </a:r>
          </a:p>
        </p:txBody>
      </p:sp>
      <p:pic>
        <p:nvPicPr>
          <p:cNvPr id="14" name="Picture 13">
            <a:extLst>
              <a:ext uri="{FF2B5EF4-FFF2-40B4-BE49-F238E27FC236}">
                <a16:creationId xmlns:a16="http://schemas.microsoft.com/office/drawing/2014/main" id="{26BCA420-128E-E728-6A93-270A141698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2177" y="1618593"/>
            <a:ext cx="3371850" cy="1352550"/>
          </a:xfrm>
          <a:prstGeom prst="rect">
            <a:avLst/>
          </a:prstGeom>
        </p:spPr>
      </p:pic>
      <p:sp>
        <p:nvSpPr>
          <p:cNvPr id="15" name="TextBox 14">
            <a:extLst>
              <a:ext uri="{FF2B5EF4-FFF2-40B4-BE49-F238E27FC236}">
                <a16:creationId xmlns:a16="http://schemas.microsoft.com/office/drawing/2014/main" id="{EDA3CBD0-C47E-B7EC-63C4-4D9553DCDEDE}"/>
              </a:ext>
            </a:extLst>
          </p:cNvPr>
          <p:cNvSpPr txBox="1"/>
          <p:nvPr/>
        </p:nvSpPr>
        <p:spPr>
          <a:xfrm>
            <a:off x="4102653" y="3216160"/>
            <a:ext cx="3510898" cy="584775"/>
          </a:xfrm>
          <a:prstGeom prst="rect">
            <a:avLst/>
          </a:prstGeom>
          <a:noFill/>
        </p:spPr>
        <p:txBody>
          <a:bodyPr wrap="none" rtlCol="0">
            <a:spAutoFit/>
          </a:bodyPr>
          <a:lstStyle/>
          <a:p>
            <a:pPr algn="ctr"/>
            <a:r>
              <a:rPr lang="en-IN" sz="1600" dirty="0">
                <a:latin typeface="Segoe UI" panose="020B0502040204020203" pitchFamily="34" charset="0"/>
                <a:cs typeface="Segoe UI" panose="020B0502040204020203" pitchFamily="34" charset="0"/>
              </a:rPr>
              <a:t>Classification semantic segmentation</a:t>
            </a:r>
            <a:br>
              <a:rPr lang="en-IN" sz="1600" dirty="0">
                <a:latin typeface="Segoe UI" panose="020B0502040204020203" pitchFamily="34" charset="0"/>
                <a:cs typeface="Segoe UI" panose="020B0502040204020203" pitchFamily="34" charset="0"/>
              </a:rPr>
            </a:br>
            <a:r>
              <a:rPr lang="en-IN" sz="1600" dirty="0">
                <a:latin typeface="Segoe UI" panose="020B0502040204020203" pitchFamily="34" charset="0"/>
                <a:cs typeface="Segoe UI" panose="020B0502040204020203" pitchFamily="34" charset="0"/>
              </a:rPr>
              <a:t>&amp; Instance segmentation</a:t>
            </a:r>
          </a:p>
        </p:txBody>
      </p:sp>
      <p:sp>
        <p:nvSpPr>
          <p:cNvPr id="16" name="TextBox 15">
            <a:extLst>
              <a:ext uri="{FF2B5EF4-FFF2-40B4-BE49-F238E27FC236}">
                <a16:creationId xmlns:a16="http://schemas.microsoft.com/office/drawing/2014/main" id="{D4146055-974B-1088-5183-E5EF7A0E3810}"/>
              </a:ext>
            </a:extLst>
          </p:cNvPr>
          <p:cNvSpPr txBox="1"/>
          <p:nvPr/>
        </p:nvSpPr>
        <p:spPr>
          <a:xfrm>
            <a:off x="4102653" y="4132881"/>
            <a:ext cx="7127001" cy="2031325"/>
          </a:xfrm>
          <a:prstGeom prst="rect">
            <a:avLst/>
          </a:prstGeom>
          <a:noFill/>
        </p:spPr>
        <p:txBody>
          <a:bodyPr wrap="square" rtlCol="0">
            <a:spAutoFit/>
          </a:bodyPr>
          <a:lstStyle/>
          <a:p>
            <a:pPr algn="just"/>
            <a:r>
              <a:rPr lang="en-IN" dirty="0"/>
              <a:t>Since FCNs adapt and extend deep classification models such as</a:t>
            </a:r>
          </a:p>
          <a:p>
            <a:pPr algn="just"/>
            <a:r>
              <a:rPr lang="en-IN" dirty="0" err="1"/>
              <a:t>AlexNet</a:t>
            </a:r>
            <a:r>
              <a:rPr lang="en-IN" dirty="0"/>
              <a:t>, </a:t>
            </a:r>
            <a:r>
              <a:rPr lang="en-IN" dirty="0" err="1"/>
              <a:t>VGGNet</a:t>
            </a:r>
            <a:r>
              <a:rPr lang="en-IN" dirty="0"/>
              <a:t>, </a:t>
            </a:r>
            <a:r>
              <a:rPr lang="en-IN" dirty="0" err="1"/>
              <a:t>GoogLeNet</a:t>
            </a:r>
            <a:r>
              <a:rPr lang="en-IN" dirty="0"/>
              <a:t> with the help of transfer learning and then fine-tuning to the segmentation task, they can extract precise details and perform better than the state of the art efficiently as well as accurately.</a:t>
            </a:r>
            <a:br>
              <a:rPr lang="en-IN" dirty="0"/>
            </a:br>
            <a:br>
              <a:rPr lang="en-IN" dirty="0"/>
            </a:br>
            <a:r>
              <a:rPr lang="en-IN" dirty="0"/>
              <a:t>Can be used for other tasks such as contour detection, optical flow and pixel labelling of microscopy images</a:t>
            </a:r>
          </a:p>
        </p:txBody>
      </p:sp>
    </p:spTree>
    <p:extLst>
      <p:ext uri="{BB962C8B-B14F-4D97-AF65-F5344CB8AC3E}">
        <p14:creationId xmlns:p14="http://schemas.microsoft.com/office/powerpoint/2010/main" val="292973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E3BF5-FB54-4388-B5BD-7116A58E3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403" y="1580078"/>
            <a:ext cx="4569709" cy="2552402"/>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80E468E0-1E2D-4439-A9A0-6DAD141DA9B9}"/>
              </a:ext>
              <a:ext uri="{C183D7F6-B498-43B3-948B-1728B52AA6E4}">
                <adec:decorative xmlns:adec="http://schemas.microsoft.com/office/drawing/2017/decorative" val="1"/>
              </a:ext>
            </a:extLst>
          </p:cNvPr>
          <p:cNvSpPr/>
          <p:nvPr/>
        </p:nvSpPr>
        <p:spPr>
          <a:xfrm>
            <a:off x="257907" y="125774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
        <p:nvSpPr>
          <p:cNvPr id="3" name="TextBox 2">
            <a:extLst>
              <a:ext uri="{FF2B5EF4-FFF2-40B4-BE49-F238E27FC236}">
                <a16:creationId xmlns:a16="http://schemas.microsoft.com/office/drawing/2014/main" id="{4F08F965-B293-47B3-B684-4631A57C9685}"/>
              </a:ext>
            </a:extLst>
          </p:cNvPr>
          <p:cNvSpPr txBox="1"/>
          <p:nvPr/>
        </p:nvSpPr>
        <p:spPr>
          <a:xfrm>
            <a:off x="257907" y="4426204"/>
            <a:ext cx="11012347" cy="1815882"/>
          </a:xfrm>
          <a:prstGeom prst="rect">
            <a:avLst/>
          </a:prstGeom>
          <a:noFill/>
        </p:spPr>
        <p:txBody>
          <a:bodyPr wrap="square" rtlCol="0">
            <a:spAutoFit/>
          </a:bodyPr>
          <a:lstStyle/>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Firstly ImageNet trained model like </a:t>
            </a:r>
            <a:r>
              <a:rPr lang="en-US" sz="1600" dirty="0" err="1">
                <a:latin typeface="Segoe UI" panose="020B0502040204020203" pitchFamily="34" charset="0"/>
                <a:cs typeface="Segoe UI" panose="020B0502040204020203" pitchFamily="34" charset="0"/>
              </a:rPr>
              <a:t>AlexNet</a:t>
            </a:r>
            <a:r>
              <a:rPr lang="en-US" sz="1600" dirty="0">
                <a:latin typeface="Segoe UI" panose="020B0502040204020203" pitchFamily="34" charset="0"/>
                <a:cs typeface="Segoe UI" panose="020B0502040204020203" pitchFamily="34" charset="0"/>
              </a:rPr>
              <a:t> is taken and the fully connected layers are replaced with convolution layers.</a:t>
            </a:r>
          </a:p>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Then a series of deconvolution layers are used to up sample the image as we need to classify every pixel</a:t>
            </a:r>
            <a:r>
              <a:rPr lang="en-US" sz="1600" i="1" dirty="0">
                <a:latin typeface="Segoe UI" panose="020B0502040204020203" pitchFamily="34" charset="0"/>
                <a:cs typeface="Segoe UI" panose="020B0502040204020203" pitchFamily="34" charset="0"/>
              </a:rPr>
              <a:t>.</a:t>
            </a:r>
          </a:p>
          <a:p>
            <a:pPr marL="342900" indent="-342900" algn="just">
              <a:buFont typeface="Arial" panose="020B0604020202020204" pitchFamily="34" charset="0"/>
              <a:buChar char="•"/>
            </a:pPr>
            <a:r>
              <a:rPr lang="en-US" sz="1600" i="1" dirty="0">
                <a:latin typeface="Segoe UI" panose="020B0502040204020203" pitchFamily="34" charset="0"/>
                <a:cs typeface="Segoe UI" panose="020B0502040204020203" pitchFamily="34" charset="0"/>
              </a:rPr>
              <a:t>Skip layers which are indicated by arrows in the above image are used to transfer the information captured in the initial layers and was required for re construction during the </a:t>
            </a:r>
            <a:r>
              <a:rPr lang="en-US" sz="1600" i="1" dirty="0" err="1">
                <a:latin typeface="Segoe UI" panose="020B0502040204020203" pitchFamily="34" charset="0"/>
                <a:cs typeface="Segoe UI" panose="020B0502040204020203" pitchFamily="34" charset="0"/>
              </a:rPr>
              <a:t>upsampling</a:t>
            </a:r>
            <a:endParaRPr lang="en-US" sz="1600" i="1" dirty="0">
              <a:latin typeface="Segoe UI" panose="020B0502040204020203" pitchFamily="34" charset="0"/>
              <a:cs typeface="Segoe UI" panose="020B0502040204020203" pitchFamily="34" charset="0"/>
            </a:endParaRPr>
          </a:p>
          <a:p>
            <a:pPr marL="342900" indent="-342900" algn="just">
              <a:buFont typeface="Arial" panose="020B0604020202020204" pitchFamily="34" charset="0"/>
              <a:buChar char="•"/>
            </a:pPr>
            <a:r>
              <a:rPr lang="en-US" sz="1600" i="1" dirty="0">
                <a:latin typeface="Segoe UI" panose="020B0502040204020203" pitchFamily="34" charset="0"/>
                <a:cs typeface="Segoe UI" panose="020B0502040204020203" pitchFamily="34" charset="0"/>
              </a:rPr>
              <a:t>Due to absence of fully connected layers it can take input of any arbitrary size and produce the corresponding output</a:t>
            </a:r>
          </a:p>
          <a:p>
            <a:pPr marL="342900" indent="-342900" algn="just">
              <a:buAutoNum type="arabicPeriod" startAt="3"/>
            </a:pPr>
            <a:endParaRPr lang="en-US" sz="16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795E70B-B268-407C-A7B8-F26AE17B7B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5483" y="1580078"/>
            <a:ext cx="5906570" cy="2552402"/>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771FD909-67DD-41D1-8AC0-F79A8ED9E072}"/>
              </a:ext>
              <a:ext uri="{C183D7F6-B498-43B3-948B-1728B52AA6E4}">
                <adec:decorative xmlns:adec="http://schemas.microsoft.com/office/drawing/2017/decorative" val="1"/>
              </a:ext>
            </a:extLst>
          </p:cNvPr>
          <p:cNvSpPr/>
          <p:nvPr/>
        </p:nvSpPr>
        <p:spPr>
          <a:xfrm>
            <a:off x="5272406" y="125774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sp>
        <p:nvSpPr>
          <p:cNvPr id="9" name="Title 1">
            <a:extLst>
              <a:ext uri="{FF2B5EF4-FFF2-40B4-BE49-F238E27FC236}">
                <a16:creationId xmlns:a16="http://schemas.microsoft.com/office/drawing/2014/main" id="{B04F9C91-2E72-923F-4EC8-A30E068DCD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Methodology</a:t>
            </a:r>
          </a:p>
        </p:txBody>
      </p:sp>
    </p:spTree>
    <p:extLst>
      <p:ext uri="{BB962C8B-B14F-4D97-AF65-F5344CB8AC3E}">
        <p14:creationId xmlns:p14="http://schemas.microsoft.com/office/powerpoint/2010/main" val="212758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E3BF5-FB54-4388-B5BD-7116A58E3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403" y="2029321"/>
            <a:ext cx="4569709" cy="1653916"/>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80E468E0-1E2D-4439-A9A0-6DAD141DA9B9}"/>
              </a:ext>
              <a:ext uri="{C183D7F6-B498-43B3-948B-1728B52AA6E4}">
                <adec:decorative xmlns:adec="http://schemas.microsoft.com/office/drawing/2017/decorative" val="1"/>
              </a:ext>
            </a:extLst>
          </p:cNvPr>
          <p:cNvSpPr/>
          <p:nvPr/>
        </p:nvSpPr>
        <p:spPr>
          <a:xfrm>
            <a:off x="257907" y="125774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5</a:t>
            </a:r>
          </a:p>
        </p:txBody>
      </p:sp>
      <p:sp>
        <p:nvSpPr>
          <p:cNvPr id="3" name="TextBox 2">
            <a:extLst>
              <a:ext uri="{FF2B5EF4-FFF2-40B4-BE49-F238E27FC236}">
                <a16:creationId xmlns:a16="http://schemas.microsoft.com/office/drawing/2014/main" id="{4F08F965-B293-47B3-B684-4631A57C9685}"/>
              </a:ext>
            </a:extLst>
          </p:cNvPr>
          <p:cNvSpPr txBox="1"/>
          <p:nvPr/>
        </p:nvSpPr>
        <p:spPr>
          <a:xfrm>
            <a:off x="257907" y="4296895"/>
            <a:ext cx="11012347" cy="2062103"/>
          </a:xfrm>
          <a:prstGeom prst="rect">
            <a:avLst/>
          </a:prstGeom>
          <a:noFill/>
        </p:spPr>
        <p:txBody>
          <a:bodyPr wrap="square" rtlCol="0">
            <a:spAutoFit/>
          </a:bodyPr>
          <a:lstStyle/>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Source of Dataset: PASCAL VOC 2011(PASCAL Visual Object Classes Challenge)</a:t>
            </a:r>
          </a:p>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Metadata: pixel-level segmentation annotations, object class (21 classes) and bounding box annotations</a:t>
            </a:r>
          </a:p>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Train/Val/Test Data split was as follows</a:t>
            </a:r>
          </a:p>
          <a:p>
            <a:pPr marL="800100" lvl="1"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Training Set: Around 1464 images with corresponding annotations</a:t>
            </a:r>
          </a:p>
          <a:p>
            <a:pPr marL="800100" lvl="1"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Validation and Testing Set: Around 1449 images with annotations,(hyperparameter tuning and model validation)</a:t>
            </a:r>
          </a:p>
          <a:p>
            <a:pPr marL="342900"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Data Preprocessing: (which did not yield noticeable improvement)</a:t>
            </a:r>
          </a:p>
          <a:p>
            <a:pPr marL="800100" lvl="1"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Randomly mirroring and “jittering” images by translating them up to 32 pixels</a:t>
            </a:r>
          </a:p>
          <a:p>
            <a:pPr marL="800100" lvl="1" indent="-342900" algn="just">
              <a:buFont typeface="Arial" panose="020B0604020202020204" pitchFamily="34" charset="0"/>
              <a:buChar char="•"/>
            </a:pPr>
            <a:r>
              <a:rPr lang="en-US" sz="1600" dirty="0">
                <a:latin typeface="Segoe UI" panose="020B0502040204020203" pitchFamily="34" charset="0"/>
                <a:cs typeface="Segoe UI" panose="020B0502040204020203" pitchFamily="34" charset="0"/>
              </a:rPr>
              <a:t>Sampling in patch-wise training to address reduction in number of possible batches and correct class imbalance</a:t>
            </a:r>
          </a:p>
        </p:txBody>
      </p:sp>
      <p:pic>
        <p:nvPicPr>
          <p:cNvPr id="4" name="Picture 3">
            <a:extLst>
              <a:ext uri="{FF2B5EF4-FFF2-40B4-BE49-F238E27FC236}">
                <a16:creationId xmlns:a16="http://schemas.microsoft.com/office/drawing/2014/main" id="{F795E70B-B268-407C-A7B8-F26AE17B7B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5483" y="1992938"/>
            <a:ext cx="5906570" cy="1726681"/>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771FD909-67DD-41D1-8AC0-F79A8ED9E072}"/>
              </a:ext>
              <a:ext uri="{C183D7F6-B498-43B3-948B-1728B52AA6E4}">
                <adec:decorative xmlns:adec="http://schemas.microsoft.com/office/drawing/2017/decorative" val="1"/>
              </a:ext>
            </a:extLst>
          </p:cNvPr>
          <p:cNvSpPr/>
          <p:nvPr/>
        </p:nvSpPr>
        <p:spPr>
          <a:xfrm>
            <a:off x="5272406" y="125774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6</a:t>
            </a:r>
          </a:p>
        </p:txBody>
      </p:sp>
      <p:sp>
        <p:nvSpPr>
          <p:cNvPr id="9" name="Title 1">
            <a:extLst>
              <a:ext uri="{FF2B5EF4-FFF2-40B4-BE49-F238E27FC236}">
                <a16:creationId xmlns:a16="http://schemas.microsoft.com/office/drawing/2014/main" id="{B04F9C91-2E72-923F-4EC8-A30E068DCD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Data</a:t>
            </a:r>
          </a:p>
        </p:txBody>
      </p:sp>
    </p:spTree>
    <p:extLst>
      <p:ext uri="{BB962C8B-B14F-4D97-AF65-F5344CB8AC3E}">
        <p14:creationId xmlns:p14="http://schemas.microsoft.com/office/powerpoint/2010/main" val="231929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7" name="Title 1">
            <a:extLst>
              <a:ext uri="{FF2B5EF4-FFF2-40B4-BE49-F238E27FC236}">
                <a16:creationId xmlns:a16="http://schemas.microsoft.com/office/drawing/2014/main" id="{97AA3A10-6CAE-1C64-788D-3F72BB033369}"/>
              </a:ext>
            </a:extLst>
          </p:cNvPr>
          <p:cNvSpPr txBox="1">
            <a:spLocks/>
          </p:cNvSpPr>
          <p:nvPr/>
        </p:nvSpPr>
        <p:spPr>
          <a:xfrm>
            <a:off x="325242" y="478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Results (Original and implemented)</a:t>
            </a:r>
          </a:p>
        </p:txBody>
      </p:sp>
      <p:pic>
        <p:nvPicPr>
          <p:cNvPr id="12" name="Picture 11">
            <a:extLst>
              <a:ext uri="{FF2B5EF4-FFF2-40B4-BE49-F238E27FC236}">
                <a16:creationId xmlns:a16="http://schemas.microsoft.com/office/drawing/2014/main" id="{9CA93D28-75A7-383A-5700-DAF941ADA485}"/>
              </a:ext>
            </a:extLst>
          </p:cNvPr>
          <p:cNvPicPr>
            <a:picLocks noChangeAspect="1"/>
          </p:cNvPicPr>
          <p:nvPr/>
        </p:nvPicPr>
        <p:blipFill>
          <a:blip r:embed="rId5"/>
          <a:stretch>
            <a:fillRect/>
          </a:stretch>
        </p:blipFill>
        <p:spPr>
          <a:xfrm>
            <a:off x="436419" y="1852886"/>
            <a:ext cx="2118913" cy="1922788"/>
          </a:xfrm>
          <a:prstGeom prst="rect">
            <a:avLst/>
          </a:prstGeom>
        </p:spPr>
      </p:pic>
      <p:pic>
        <p:nvPicPr>
          <p:cNvPr id="14" name="Picture 13">
            <a:extLst>
              <a:ext uri="{FF2B5EF4-FFF2-40B4-BE49-F238E27FC236}">
                <a16:creationId xmlns:a16="http://schemas.microsoft.com/office/drawing/2014/main" id="{839B1ECB-FB3F-45AF-A458-23ECA123BB6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5242" y="4244109"/>
            <a:ext cx="5355122" cy="1697849"/>
          </a:xfrm>
          <a:prstGeom prst="rect">
            <a:avLst/>
          </a:prstGeom>
        </p:spPr>
      </p:pic>
      <p:sp>
        <p:nvSpPr>
          <p:cNvPr id="15" name="TextBox 14">
            <a:extLst>
              <a:ext uri="{FF2B5EF4-FFF2-40B4-BE49-F238E27FC236}">
                <a16:creationId xmlns:a16="http://schemas.microsoft.com/office/drawing/2014/main" id="{BC5BF04E-E09E-1C4A-F4BD-E937940A14C0}"/>
              </a:ext>
            </a:extLst>
          </p:cNvPr>
          <p:cNvSpPr txBox="1"/>
          <p:nvPr/>
        </p:nvSpPr>
        <p:spPr>
          <a:xfrm>
            <a:off x="431801" y="3808291"/>
            <a:ext cx="2118913"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Original paper results</a:t>
            </a:r>
          </a:p>
        </p:txBody>
      </p:sp>
      <p:sp>
        <p:nvSpPr>
          <p:cNvPr id="17" name="TextBox 16">
            <a:extLst>
              <a:ext uri="{FF2B5EF4-FFF2-40B4-BE49-F238E27FC236}">
                <a16:creationId xmlns:a16="http://schemas.microsoft.com/office/drawing/2014/main" id="{EE2E43E2-03D1-0CCF-C5F6-37455300F5E7}"/>
              </a:ext>
            </a:extLst>
          </p:cNvPr>
          <p:cNvSpPr txBox="1"/>
          <p:nvPr/>
        </p:nvSpPr>
        <p:spPr>
          <a:xfrm>
            <a:off x="399348" y="5960220"/>
            <a:ext cx="6500434"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Implementation results – Actual, predicted and superimposed pictures</a:t>
            </a:r>
          </a:p>
        </p:txBody>
      </p:sp>
      <p:sp>
        <p:nvSpPr>
          <p:cNvPr id="20" name="TextBox 19">
            <a:extLst>
              <a:ext uri="{FF2B5EF4-FFF2-40B4-BE49-F238E27FC236}">
                <a16:creationId xmlns:a16="http://schemas.microsoft.com/office/drawing/2014/main" id="{3916AEE7-B447-09F9-08A6-E09663865314}"/>
              </a:ext>
            </a:extLst>
          </p:cNvPr>
          <p:cNvSpPr txBox="1"/>
          <p:nvPr/>
        </p:nvSpPr>
        <p:spPr>
          <a:xfrm>
            <a:off x="3002803" y="3808291"/>
            <a:ext cx="2043829"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Various metrics used</a:t>
            </a:r>
          </a:p>
        </p:txBody>
      </p:sp>
      <p:pic>
        <p:nvPicPr>
          <p:cNvPr id="22" name="Picture 21">
            <a:extLst>
              <a:ext uri="{FF2B5EF4-FFF2-40B4-BE49-F238E27FC236}">
                <a16:creationId xmlns:a16="http://schemas.microsoft.com/office/drawing/2014/main" id="{0EE7E830-AB24-568C-BD1D-AF02445DF283}"/>
              </a:ext>
            </a:extLst>
          </p:cNvPr>
          <p:cNvPicPr>
            <a:picLocks noChangeAspect="1"/>
          </p:cNvPicPr>
          <p:nvPr/>
        </p:nvPicPr>
        <p:blipFill>
          <a:blip r:embed="rId7"/>
          <a:stretch>
            <a:fillRect/>
          </a:stretch>
        </p:blipFill>
        <p:spPr>
          <a:xfrm>
            <a:off x="2840832" y="2321321"/>
            <a:ext cx="3541495" cy="1332198"/>
          </a:xfrm>
          <a:prstGeom prst="rect">
            <a:avLst/>
          </a:prstGeom>
        </p:spPr>
      </p:pic>
      <p:pic>
        <p:nvPicPr>
          <p:cNvPr id="24" name="Picture 23">
            <a:extLst>
              <a:ext uri="{FF2B5EF4-FFF2-40B4-BE49-F238E27FC236}">
                <a16:creationId xmlns:a16="http://schemas.microsoft.com/office/drawing/2014/main" id="{374AFCB8-2553-8461-A9C6-19E3CE04B98C}"/>
              </a:ext>
            </a:extLst>
          </p:cNvPr>
          <p:cNvPicPr>
            <a:picLocks noChangeAspect="1"/>
          </p:cNvPicPr>
          <p:nvPr/>
        </p:nvPicPr>
        <p:blipFill>
          <a:blip r:embed="rId8"/>
          <a:stretch>
            <a:fillRect/>
          </a:stretch>
        </p:blipFill>
        <p:spPr>
          <a:xfrm>
            <a:off x="6382327" y="1636862"/>
            <a:ext cx="4849775" cy="2016657"/>
          </a:xfrm>
          <a:prstGeom prst="rect">
            <a:avLst/>
          </a:prstGeom>
        </p:spPr>
      </p:pic>
      <p:sp>
        <p:nvSpPr>
          <p:cNvPr id="25" name="TextBox 24">
            <a:extLst>
              <a:ext uri="{FF2B5EF4-FFF2-40B4-BE49-F238E27FC236}">
                <a16:creationId xmlns:a16="http://schemas.microsoft.com/office/drawing/2014/main" id="{42B5D301-D5D2-9A82-CAE8-B2E33BC2500E}"/>
              </a:ext>
            </a:extLst>
          </p:cNvPr>
          <p:cNvSpPr txBox="1"/>
          <p:nvPr/>
        </p:nvSpPr>
        <p:spPr>
          <a:xfrm>
            <a:off x="6377709" y="3653519"/>
            <a:ext cx="4217116" cy="338554"/>
          </a:xfrm>
          <a:prstGeom prst="rect">
            <a:avLst/>
          </a:prstGeom>
          <a:noFill/>
        </p:spPr>
        <p:txBody>
          <a:bodyPr wrap="none" rtlCol="0">
            <a:spAutoFit/>
          </a:bodyPr>
          <a:lstStyle/>
          <a:p>
            <a:r>
              <a:rPr lang="en-IN" sz="1600" dirty="0">
                <a:latin typeface="Segoe UI" panose="020B0502040204020203" pitchFamily="34" charset="0"/>
                <a:cs typeface="Segoe UI" panose="020B0502040204020203" pitchFamily="34" charset="0"/>
              </a:rPr>
              <a:t>FCN-8s performs better than state-of-the-art</a:t>
            </a:r>
          </a:p>
        </p:txBody>
      </p:sp>
      <p:pic>
        <p:nvPicPr>
          <p:cNvPr id="26" name="Picture 25">
            <a:extLst>
              <a:ext uri="{FF2B5EF4-FFF2-40B4-BE49-F238E27FC236}">
                <a16:creationId xmlns:a16="http://schemas.microsoft.com/office/drawing/2014/main" id="{E5F837C3-9AA5-2FFE-7B07-6C7176EDB75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98614" y="4244108"/>
            <a:ext cx="5217199" cy="1697849"/>
          </a:xfrm>
          <a:prstGeom prst="rect">
            <a:avLst/>
          </a:prstGeom>
        </p:spPr>
      </p:pic>
    </p:spTree>
    <p:extLst>
      <p:ext uri="{BB962C8B-B14F-4D97-AF65-F5344CB8AC3E}">
        <p14:creationId xmlns:p14="http://schemas.microsoft.com/office/powerpoint/2010/main" val="381659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311</TotalTime>
  <Words>905</Words>
  <Application>Microsoft Office PowerPoint</Application>
  <PresentationFormat>Widescreen</PresentationFormat>
  <Paragraphs>88</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Franklin Gothic Book</vt:lpstr>
      <vt:lpstr>Segoe UI</vt:lpstr>
      <vt:lpstr>Wingdings</vt:lpstr>
      <vt:lpstr>Office Theme</vt:lpstr>
      <vt:lpstr>DA 322M: Course Project</vt:lpstr>
      <vt:lpstr>Introduction – Semantic Segmentation</vt:lpstr>
      <vt:lpstr>Motivation – Why FCNs?</vt:lpstr>
      <vt:lpstr>Brief Literature </vt:lpstr>
      <vt:lpstr>Objectives </vt:lpstr>
      <vt:lpstr>Applications/Use-Cases </vt:lpstr>
      <vt:lpstr>PowerPoint Presentation</vt:lpstr>
      <vt:lpstr>PowerPoint Presentation</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 322M: Course Project</dc:title>
  <dc:creator>Vidyasagar G</dc:creator>
  <cp:lastModifiedBy>RASESH SRIVASTAVA</cp:lastModifiedBy>
  <cp:revision>20</cp:revision>
  <dcterms:created xsi:type="dcterms:W3CDTF">2024-04-22T13:50:36Z</dcterms:created>
  <dcterms:modified xsi:type="dcterms:W3CDTF">2024-04-23T09:12:43Z</dcterms:modified>
</cp:coreProperties>
</file>